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3" r:id="rId5"/>
    <p:sldId id="264" r:id="rId6"/>
    <p:sldId id="257" r:id="rId7"/>
    <p:sldId id="265" r:id="rId8"/>
    <p:sldId id="266" r:id="rId9"/>
    <p:sldId id="260" r:id="rId10"/>
    <p:sldId id="261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4660"/>
  </p:normalViewPr>
  <p:slideViewPr>
    <p:cSldViewPr>
      <p:cViewPr varScale="1">
        <p:scale>
          <a:sx n="53" d="100"/>
          <a:sy n="53" d="100"/>
        </p:scale>
        <p:origin x="-5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19DC-107A-46CD-8DEF-F8E52C8C4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C077-3A23-4E98-A1AF-7178FCD67A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007C1-D80B-4211-9ECD-9EA294B95A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4DF76-6AB4-4410-B47E-854CEF785D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073C-8F1D-4D65-9578-D8468CB010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5E0D-30D6-48DE-81D7-4073EC84B6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EFD1-F665-4B8B-A01D-772C452EF2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9855-3129-49B5-BFB0-7D84001BDD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B1F9-5E16-4904-8597-020590215E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39D2-57AE-4300-A626-74E0F47403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DF11-7072-4277-BD44-972A5D4545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7D393C-69A5-4D73-8948-1C6DC3932C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60425" y="1187450"/>
            <a:ext cx="7251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First spectroscopy of </a:t>
            </a:r>
            <a:r>
              <a:rPr lang="en-US" sz="2800" baseline="30000" dirty="0"/>
              <a:t>64</a:t>
            </a:r>
            <a:r>
              <a:rPr lang="en-US" sz="2800" dirty="0"/>
              <a:t>Cr and </a:t>
            </a:r>
          </a:p>
          <a:p>
            <a:pPr algn="ctr"/>
            <a:r>
              <a:rPr lang="en-US" sz="2800" dirty="0"/>
              <a:t>the collectivity of neutron-rich nuclei at N~40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55650" y="3213100"/>
            <a:ext cx="82772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CEA Saclay</a:t>
            </a:r>
            <a:r>
              <a:rPr lang="fr-FR">
                <a:solidFill>
                  <a:schemeClr val="bg2"/>
                </a:solidFill>
              </a:rPr>
              <a:t>: 	A. Obertelli, F. Flavigny, A. Gillibert, A. Goergen, W. Korten, </a:t>
            </a:r>
          </a:p>
          <a:p>
            <a:r>
              <a:rPr lang="fr-FR">
                <a:solidFill>
                  <a:schemeClr val="bg2"/>
                </a:solidFill>
              </a:rPr>
              <a:t>		V. Lapoux, C. Louchart, L. Nalpas, B. Sulignano, Ch. Theisen</a:t>
            </a:r>
          </a:p>
          <a:p>
            <a:endParaRPr lang="fr-FR">
              <a:solidFill>
                <a:schemeClr val="bg2"/>
              </a:solidFill>
            </a:endParaRPr>
          </a:p>
          <a:p>
            <a:r>
              <a:rPr lang="fr-FR"/>
              <a:t>LNL:</a:t>
            </a:r>
            <a:r>
              <a:rPr lang="fr-FR">
                <a:solidFill>
                  <a:schemeClr val="bg2"/>
                </a:solidFill>
              </a:rPr>
              <a:t>  		J. Valiente-Dobon et al.</a:t>
            </a:r>
          </a:p>
          <a:p>
            <a:r>
              <a:rPr lang="fr-FR"/>
              <a:t>GSI</a:t>
            </a:r>
            <a:r>
              <a:rPr lang="fr-FR">
                <a:solidFill>
                  <a:schemeClr val="bg2"/>
                </a:solidFill>
              </a:rPr>
              <a:t> : 		H.-J. Wollersheim et al.</a:t>
            </a:r>
          </a:p>
          <a:p>
            <a:endParaRPr lang="fr-FR">
              <a:solidFill>
                <a:schemeClr val="bg2"/>
              </a:solidFill>
            </a:endParaRPr>
          </a:p>
          <a:p>
            <a:r>
              <a:rPr lang="fr-FR">
                <a:solidFill>
                  <a:schemeClr val="bg2"/>
                </a:solidFill>
              </a:rPr>
              <a:t>		and the AGATA and PRESPEC collaborations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800225" y="2214563"/>
            <a:ext cx="5343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AGATA physics workshop, Istanbul, May 4-7,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4925" y="-26988"/>
            <a:ext cx="3255963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2"/>
                </a:solidFill>
              </a:rPr>
              <a:t>Design and installation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6118225" y="393700"/>
            <a:ext cx="55563" cy="234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999163" y="628650"/>
            <a:ext cx="277812" cy="739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245" name="AutoShape 6"/>
          <p:cNvCxnSpPr>
            <a:cxnSpLocks noChangeShapeType="1"/>
          </p:cNvCxnSpPr>
          <p:nvPr/>
        </p:nvCxnSpPr>
        <p:spPr bwMode="auto">
          <a:xfrm>
            <a:off x="6142038" y="168275"/>
            <a:ext cx="0" cy="6986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prstDash val="lgDashDot"/>
            <a:round/>
            <a:headEnd/>
            <a:tailEnd/>
          </a:ln>
        </p:spPr>
      </p:cxn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688013" y="1368425"/>
            <a:ext cx="912812" cy="38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5688013" y="1835150"/>
            <a:ext cx="912812" cy="1354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5588000" y="1751013"/>
            <a:ext cx="1112838" cy="8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5576888" y="3189288"/>
            <a:ext cx="1112837" cy="8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5688013" y="3276600"/>
            <a:ext cx="912812" cy="214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5940425" y="3667125"/>
            <a:ext cx="414338" cy="91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5940425" y="3490913"/>
            <a:ext cx="414338" cy="7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5911850" y="3571875"/>
            <a:ext cx="471488" cy="8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254" name="AutoShape 15"/>
          <p:cNvCxnSpPr>
            <a:cxnSpLocks noChangeShapeType="1"/>
          </p:cNvCxnSpPr>
          <p:nvPr/>
        </p:nvCxnSpPr>
        <p:spPr bwMode="auto">
          <a:xfrm>
            <a:off x="4424363" y="393700"/>
            <a:ext cx="1749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4287838" y="4579938"/>
            <a:ext cx="2619375" cy="44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256" name="AutoShape 17"/>
          <p:cNvCxnSpPr>
            <a:cxnSpLocks noChangeShapeType="1"/>
          </p:cNvCxnSpPr>
          <p:nvPr/>
        </p:nvCxnSpPr>
        <p:spPr bwMode="auto">
          <a:xfrm>
            <a:off x="3630613" y="4810125"/>
            <a:ext cx="5248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lgDashDot"/>
            <a:round/>
            <a:headEnd/>
            <a:tailEnd/>
          </a:ln>
        </p:spPr>
      </p:cxnSp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5934075" y="5022850"/>
            <a:ext cx="414338" cy="146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258" name="AutoShape 19"/>
          <p:cNvCxnSpPr>
            <a:cxnSpLocks noChangeShapeType="1"/>
          </p:cNvCxnSpPr>
          <p:nvPr/>
        </p:nvCxnSpPr>
        <p:spPr bwMode="auto">
          <a:xfrm flipH="1">
            <a:off x="3563938" y="6492875"/>
            <a:ext cx="23701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59" name="AutoShape 20"/>
          <p:cNvCxnSpPr>
            <a:cxnSpLocks noChangeShapeType="1"/>
          </p:cNvCxnSpPr>
          <p:nvPr/>
        </p:nvCxnSpPr>
        <p:spPr bwMode="auto">
          <a:xfrm flipH="1">
            <a:off x="3692525" y="3617913"/>
            <a:ext cx="26908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60" name="AutoShape 21"/>
          <p:cNvCxnSpPr>
            <a:cxnSpLocks noChangeShapeType="1"/>
          </p:cNvCxnSpPr>
          <p:nvPr/>
        </p:nvCxnSpPr>
        <p:spPr bwMode="auto">
          <a:xfrm>
            <a:off x="3736975" y="3621088"/>
            <a:ext cx="0" cy="1189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3736975" y="3830638"/>
            <a:ext cx="9064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385 mm</a:t>
            </a:r>
            <a:endParaRPr lang="fr-FR"/>
          </a:p>
        </p:txBody>
      </p:sp>
      <p:cxnSp>
        <p:nvCxnSpPr>
          <p:cNvPr id="10262" name="AutoShape 23"/>
          <p:cNvCxnSpPr>
            <a:cxnSpLocks noChangeShapeType="1"/>
          </p:cNvCxnSpPr>
          <p:nvPr/>
        </p:nvCxnSpPr>
        <p:spPr bwMode="auto">
          <a:xfrm>
            <a:off x="3736975" y="4814888"/>
            <a:ext cx="0" cy="16748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3692525" y="6008688"/>
            <a:ext cx="116681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575 mm</a:t>
            </a:r>
            <a:endParaRPr lang="fr-FR"/>
          </a:p>
        </p:txBody>
      </p:sp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5908675" y="6405563"/>
            <a:ext cx="469900" cy="87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265" name="AutoShape 26"/>
          <p:cNvCxnSpPr>
            <a:cxnSpLocks noChangeShapeType="1"/>
          </p:cNvCxnSpPr>
          <p:nvPr/>
        </p:nvCxnSpPr>
        <p:spPr bwMode="auto">
          <a:xfrm flipH="1">
            <a:off x="4024313" y="3235325"/>
            <a:ext cx="279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66" name="AutoShape 27"/>
          <p:cNvCxnSpPr>
            <a:cxnSpLocks noChangeShapeType="1"/>
          </p:cNvCxnSpPr>
          <p:nvPr/>
        </p:nvCxnSpPr>
        <p:spPr bwMode="auto">
          <a:xfrm>
            <a:off x="4502150" y="393700"/>
            <a:ext cx="0" cy="2852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67" name="Rectangle 28"/>
          <p:cNvSpPr>
            <a:spLocks noChangeArrowheads="1"/>
          </p:cNvSpPr>
          <p:nvPr/>
        </p:nvSpPr>
        <p:spPr bwMode="auto">
          <a:xfrm flipV="1">
            <a:off x="4283075" y="4533900"/>
            <a:ext cx="63500" cy="55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3841750" y="1028700"/>
            <a:ext cx="9461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976 mm</a:t>
            </a:r>
            <a:endParaRPr lang="fr-FR"/>
          </a:p>
        </p:txBody>
      </p:sp>
      <p:cxnSp>
        <p:nvCxnSpPr>
          <p:cNvPr id="10269" name="AutoShape 30"/>
          <p:cNvCxnSpPr>
            <a:cxnSpLocks noChangeShapeType="1"/>
          </p:cNvCxnSpPr>
          <p:nvPr/>
        </p:nvCxnSpPr>
        <p:spPr bwMode="auto">
          <a:xfrm>
            <a:off x="4281488" y="5022850"/>
            <a:ext cx="6350" cy="814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0" name="AutoShape 31"/>
          <p:cNvCxnSpPr>
            <a:cxnSpLocks noChangeShapeType="1"/>
          </p:cNvCxnSpPr>
          <p:nvPr/>
        </p:nvCxnSpPr>
        <p:spPr bwMode="auto">
          <a:xfrm>
            <a:off x="4281488" y="5567363"/>
            <a:ext cx="1854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71" name="Text Box 32"/>
          <p:cNvSpPr txBox="1">
            <a:spLocks noChangeArrowheads="1"/>
          </p:cNvSpPr>
          <p:nvPr/>
        </p:nvSpPr>
        <p:spPr bwMode="auto">
          <a:xfrm>
            <a:off x="4856163" y="5299075"/>
            <a:ext cx="9398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686.6 mm</a:t>
            </a:r>
            <a:endParaRPr lang="fr-FR"/>
          </a:p>
        </p:txBody>
      </p:sp>
      <p:sp>
        <p:nvSpPr>
          <p:cNvPr id="10272" name="Rectangle 33"/>
          <p:cNvSpPr>
            <a:spLocks noChangeArrowheads="1"/>
          </p:cNvSpPr>
          <p:nvPr/>
        </p:nvSpPr>
        <p:spPr bwMode="auto">
          <a:xfrm>
            <a:off x="7305675" y="4584700"/>
            <a:ext cx="1222375" cy="44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Freeform 34"/>
          <p:cNvSpPr>
            <a:spLocks/>
          </p:cNvSpPr>
          <p:nvPr/>
        </p:nvSpPr>
        <p:spPr bwMode="auto">
          <a:xfrm>
            <a:off x="7156450" y="4310063"/>
            <a:ext cx="236538" cy="1568450"/>
          </a:xfrm>
          <a:custGeom>
            <a:avLst/>
            <a:gdLst>
              <a:gd name="T0" fmla="*/ 236538 w 485"/>
              <a:gd name="T1" fmla="*/ 0 h 2460"/>
              <a:gd name="T2" fmla="*/ 49258 w 485"/>
              <a:gd name="T3" fmla="*/ 229529 h 2460"/>
              <a:gd name="T4" fmla="*/ 2439 w 485"/>
              <a:gd name="T5" fmla="*/ 570635 h 2460"/>
              <a:gd name="T6" fmla="*/ 63890 w 485"/>
              <a:gd name="T7" fmla="*/ 1013754 h 2460"/>
              <a:gd name="T8" fmla="*/ 22922 w 485"/>
              <a:gd name="T9" fmla="*/ 1444759 h 2460"/>
              <a:gd name="T10" fmla="*/ 2439 w 485"/>
              <a:gd name="T11" fmla="*/ 1568450 h 2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5"/>
              <a:gd name="T19" fmla="*/ 0 h 2460"/>
              <a:gd name="T20" fmla="*/ 485 w 485"/>
              <a:gd name="T21" fmla="*/ 2460 h 2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5" h="2460">
                <a:moveTo>
                  <a:pt x="485" y="0"/>
                </a:moveTo>
                <a:cubicBezTo>
                  <a:pt x="333" y="105"/>
                  <a:pt x="181" y="211"/>
                  <a:pt x="101" y="360"/>
                </a:cubicBezTo>
                <a:cubicBezTo>
                  <a:pt x="21" y="509"/>
                  <a:pt x="0" y="690"/>
                  <a:pt x="5" y="895"/>
                </a:cubicBezTo>
                <a:cubicBezTo>
                  <a:pt x="10" y="1100"/>
                  <a:pt x="124" y="1362"/>
                  <a:pt x="131" y="1590"/>
                </a:cubicBezTo>
                <a:cubicBezTo>
                  <a:pt x="138" y="1818"/>
                  <a:pt x="68" y="2121"/>
                  <a:pt x="47" y="2266"/>
                </a:cubicBezTo>
                <a:cubicBezTo>
                  <a:pt x="26" y="2411"/>
                  <a:pt x="15" y="2435"/>
                  <a:pt x="5" y="24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74" name="Freeform 35"/>
          <p:cNvSpPr>
            <a:spLocks/>
          </p:cNvSpPr>
          <p:nvPr/>
        </p:nvSpPr>
        <p:spPr bwMode="auto">
          <a:xfrm>
            <a:off x="7035800" y="4291013"/>
            <a:ext cx="238125" cy="1587500"/>
          </a:xfrm>
          <a:custGeom>
            <a:avLst/>
            <a:gdLst>
              <a:gd name="T0" fmla="*/ 238125 w 485"/>
              <a:gd name="T1" fmla="*/ 0 h 2460"/>
              <a:gd name="T2" fmla="*/ 49589 w 485"/>
              <a:gd name="T3" fmla="*/ 232317 h 2460"/>
              <a:gd name="T4" fmla="*/ 2455 w 485"/>
              <a:gd name="T5" fmla="*/ 577566 h 2460"/>
              <a:gd name="T6" fmla="*/ 64318 w 485"/>
              <a:gd name="T7" fmla="*/ 1026067 h 2460"/>
              <a:gd name="T8" fmla="*/ 23076 w 485"/>
              <a:gd name="T9" fmla="*/ 1462307 h 2460"/>
              <a:gd name="T10" fmla="*/ 2455 w 485"/>
              <a:gd name="T11" fmla="*/ 1587500 h 2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5"/>
              <a:gd name="T19" fmla="*/ 0 h 2460"/>
              <a:gd name="T20" fmla="*/ 485 w 485"/>
              <a:gd name="T21" fmla="*/ 2460 h 2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5" h="2460">
                <a:moveTo>
                  <a:pt x="485" y="0"/>
                </a:moveTo>
                <a:cubicBezTo>
                  <a:pt x="333" y="105"/>
                  <a:pt x="181" y="211"/>
                  <a:pt x="101" y="360"/>
                </a:cubicBezTo>
                <a:cubicBezTo>
                  <a:pt x="21" y="509"/>
                  <a:pt x="0" y="690"/>
                  <a:pt x="5" y="895"/>
                </a:cubicBezTo>
                <a:cubicBezTo>
                  <a:pt x="10" y="1100"/>
                  <a:pt x="124" y="1362"/>
                  <a:pt x="131" y="1590"/>
                </a:cubicBezTo>
                <a:cubicBezTo>
                  <a:pt x="138" y="1818"/>
                  <a:pt x="68" y="2121"/>
                  <a:pt x="47" y="2266"/>
                </a:cubicBezTo>
                <a:cubicBezTo>
                  <a:pt x="26" y="2411"/>
                  <a:pt x="15" y="2435"/>
                  <a:pt x="5" y="246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0275" name="AutoShape 36"/>
          <p:cNvCxnSpPr>
            <a:cxnSpLocks noChangeShapeType="1"/>
          </p:cNvCxnSpPr>
          <p:nvPr/>
        </p:nvCxnSpPr>
        <p:spPr bwMode="auto">
          <a:xfrm>
            <a:off x="4283075" y="5661025"/>
            <a:ext cx="4318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76" name="Rectangle 37"/>
          <p:cNvSpPr>
            <a:spLocks noChangeArrowheads="1"/>
          </p:cNvSpPr>
          <p:nvPr/>
        </p:nvSpPr>
        <p:spPr bwMode="auto">
          <a:xfrm flipV="1">
            <a:off x="8529638" y="4537075"/>
            <a:ext cx="63500" cy="55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Text Box 38"/>
          <p:cNvSpPr txBox="1">
            <a:spLocks noChangeArrowheads="1"/>
          </p:cNvSpPr>
          <p:nvPr/>
        </p:nvSpPr>
        <p:spPr bwMode="auto">
          <a:xfrm>
            <a:off x="7615238" y="5405438"/>
            <a:ext cx="1060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2188  mm </a:t>
            </a:r>
            <a:endParaRPr lang="fr-FR"/>
          </a:p>
        </p:txBody>
      </p:sp>
      <p:cxnSp>
        <p:nvCxnSpPr>
          <p:cNvPr id="10278" name="AutoShape 39"/>
          <p:cNvCxnSpPr>
            <a:cxnSpLocks noChangeShapeType="1"/>
          </p:cNvCxnSpPr>
          <p:nvPr/>
        </p:nvCxnSpPr>
        <p:spPr bwMode="auto">
          <a:xfrm>
            <a:off x="8593138" y="5064125"/>
            <a:ext cx="0" cy="698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9" name="AutoShape 40"/>
          <p:cNvCxnSpPr>
            <a:cxnSpLocks noChangeShapeType="1"/>
          </p:cNvCxnSpPr>
          <p:nvPr/>
        </p:nvCxnSpPr>
        <p:spPr bwMode="auto">
          <a:xfrm>
            <a:off x="6907213" y="4584700"/>
            <a:ext cx="398462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10280" name="AutoShape 41"/>
          <p:cNvCxnSpPr>
            <a:cxnSpLocks noChangeShapeType="1"/>
          </p:cNvCxnSpPr>
          <p:nvPr/>
        </p:nvCxnSpPr>
        <p:spPr bwMode="auto">
          <a:xfrm>
            <a:off x="6875463" y="5019675"/>
            <a:ext cx="517525" cy="3175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</p:cxnSp>
      <p:sp>
        <p:nvSpPr>
          <p:cNvPr id="10281" name="Text Box 42"/>
          <p:cNvSpPr txBox="1">
            <a:spLocks noChangeArrowheads="1"/>
          </p:cNvSpPr>
          <p:nvPr/>
        </p:nvSpPr>
        <p:spPr bwMode="auto">
          <a:xfrm>
            <a:off x="7486650" y="4652963"/>
            <a:ext cx="8731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Beam axis</a:t>
            </a:r>
            <a:endParaRPr lang="fr-FR"/>
          </a:p>
        </p:txBody>
      </p:sp>
      <p:cxnSp>
        <p:nvCxnSpPr>
          <p:cNvPr id="10282" name="AutoShape 43"/>
          <p:cNvCxnSpPr>
            <a:cxnSpLocks noChangeShapeType="1"/>
          </p:cNvCxnSpPr>
          <p:nvPr/>
        </p:nvCxnSpPr>
        <p:spPr bwMode="auto">
          <a:xfrm>
            <a:off x="4149725" y="3235325"/>
            <a:ext cx="0" cy="382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83" name="Text Box 44"/>
          <p:cNvSpPr txBox="1">
            <a:spLocks noChangeArrowheads="1"/>
          </p:cNvSpPr>
          <p:nvPr/>
        </p:nvSpPr>
        <p:spPr bwMode="auto">
          <a:xfrm>
            <a:off x="4198938" y="3276600"/>
            <a:ext cx="94932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125 mm</a:t>
            </a:r>
            <a:endParaRPr lang="fr-FR"/>
          </a:p>
        </p:txBody>
      </p:sp>
      <p:sp>
        <p:nvSpPr>
          <p:cNvPr id="10284" name="Text Box 45"/>
          <p:cNvSpPr txBox="1">
            <a:spLocks noChangeArrowheads="1"/>
          </p:cNvSpPr>
          <p:nvPr/>
        </p:nvSpPr>
        <p:spPr bwMode="auto">
          <a:xfrm>
            <a:off x="6700838" y="1916113"/>
            <a:ext cx="10398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Ø 324 mm</a:t>
            </a:r>
            <a:endParaRPr lang="fr-FR"/>
          </a:p>
        </p:txBody>
      </p:sp>
      <p:cxnSp>
        <p:nvCxnSpPr>
          <p:cNvPr id="10285" name="AutoShape 46"/>
          <p:cNvCxnSpPr>
            <a:cxnSpLocks noChangeShapeType="1"/>
          </p:cNvCxnSpPr>
          <p:nvPr/>
        </p:nvCxnSpPr>
        <p:spPr bwMode="auto">
          <a:xfrm flipH="1">
            <a:off x="6600825" y="2163763"/>
            <a:ext cx="612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86" name="AutoShape 47"/>
          <p:cNvCxnSpPr>
            <a:cxnSpLocks noChangeShapeType="1"/>
          </p:cNvCxnSpPr>
          <p:nvPr/>
        </p:nvCxnSpPr>
        <p:spPr bwMode="auto">
          <a:xfrm flipH="1">
            <a:off x="5210175" y="1797050"/>
            <a:ext cx="16113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87" name="AutoShape 48"/>
          <p:cNvCxnSpPr>
            <a:cxnSpLocks noChangeShapeType="1"/>
          </p:cNvCxnSpPr>
          <p:nvPr/>
        </p:nvCxnSpPr>
        <p:spPr bwMode="auto">
          <a:xfrm>
            <a:off x="5295900" y="1797050"/>
            <a:ext cx="0" cy="1438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288" name="AutoShape 49"/>
          <p:cNvCxnSpPr>
            <a:cxnSpLocks noChangeShapeType="1"/>
          </p:cNvCxnSpPr>
          <p:nvPr/>
        </p:nvCxnSpPr>
        <p:spPr bwMode="auto">
          <a:xfrm>
            <a:off x="5373688" y="1368425"/>
            <a:ext cx="1587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289" name="Text Box 50"/>
          <p:cNvSpPr txBox="1">
            <a:spLocks noChangeArrowheads="1"/>
          </p:cNvSpPr>
          <p:nvPr/>
        </p:nvSpPr>
        <p:spPr bwMode="auto">
          <a:xfrm>
            <a:off x="4643438" y="2376488"/>
            <a:ext cx="10128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454 mm</a:t>
            </a:r>
            <a:endParaRPr lang="fr-FR"/>
          </a:p>
        </p:txBody>
      </p:sp>
      <p:sp>
        <p:nvSpPr>
          <p:cNvPr id="10290" name="Text Box 51"/>
          <p:cNvSpPr txBox="1">
            <a:spLocks noChangeArrowheads="1"/>
          </p:cNvSpPr>
          <p:nvPr/>
        </p:nvSpPr>
        <p:spPr bwMode="auto">
          <a:xfrm>
            <a:off x="4716463" y="1430338"/>
            <a:ext cx="7604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129 mm</a:t>
            </a:r>
            <a:endParaRPr lang="fr-FR"/>
          </a:p>
        </p:txBody>
      </p:sp>
      <p:cxnSp>
        <p:nvCxnSpPr>
          <p:cNvPr id="10291" name="AutoShape 52"/>
          <p:cNvCxnSpPr>
            <a:cxnSpLocks noChangeShapeType="1"/>
          </p:cNvCxnSpPr>
          <p:nvPr/>
        </p:nvCxnSpPr>
        <p:spPr bwMode="auto">
          <a:xfrm flipH="1">
            <a:off x="5210175" y="1368425"/>
            <a:ext cx="4778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292" name="Rectangle 53"/>
          <p:cNvSpPr>
            <a:spLocks noChangeArrowheads="1"/>
          </p:cNvSpPr>
          <p:nvPr/>
        </p:nvSpPr>
        <p:spPr bwMode="auto">
          <a:xfrm>
            <a:off x="5310188" y="3275013"/>
            <a:ext cx="1662112" cy="88900"/>
          </a:xfrm>
          <a:prstGeom prst="rect">
            <a:avLst/>
          </a:prstGeom>
          <a:gradFill rotWithShape="1">
            <a:gsLst>
              <a:gs pos="0">
                <a:srgbClr val="CCFFFF">
                  <a:alpha val="23000"/>
                </a:srgbClr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Rectangle 54"/>
          <p:cNvSpPr>
            <a:spLocks noChangeArrowheads="1"/>
          </p:cNvSpPr>
          <p:nvPr/>
        </p:nvSpPr>
        <p:spPr bwMode="auto">
          <a:xfrm rot="5400000">
            <a:off x="4879182" y="3794919"/>
            <a:ext cx="946150" cy="84137"/>
          </a:xfrm>
          <a:prstGeom prst="rect">
            <a:avLst/>
          </a:prstGeom>
          <a:solidFill>
            <a:srgbClr val="DBE5F1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Rectangle 55"/>
          <p:cNvSpPr>
            <a:spLocks noChangeArrowheads="1"/>
          </p:cNvSpPr>
          <p:nvPr/>
        </p:nvSpPr>
        <p:spPr bwMode="auto">
          <a:xfrm rot="5400000">
            <a:off x="6450013" y="3794125"/>
            <a:ext cx="946150" cy="85725"/>
          </a:xfrm>
          <a:prstGeom prst="rect">
            <a:avLst/>
          </a:prstGeom>
          <a:gradFill rotWithShape="0">
            <a:gsLst>
              <a:gs pos="0">
                <a:srgbClr val="E9EFF7"/>
              </a:gs>
              <a:gs pos="100000">
                <a:srgbClr val="FBFCFD"/>
              </a:gs>
            </a:gsLst>
            <a:lin ang="18900000" scaled="1"/>
          </a:gra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5" name="Text Box 56"/>
          <p:cNvSpPr txBox="1">
            <a:spLocks noChangeArrowheads="1"/>
          </p:cNvSpPr>
          <p:nvPr/>
        </p:nvSpPr>
        <p:spPr bwMode="auto">
          <a:xfrm>
            <a:off x="7235825" y="3228975"/>
            <a:ext cx="16922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General support (GSI)</a:t>
            </a:r>
            <a:endParaRPr lang="fr-FR"/>
          </a:p>
        </p:txBody>
      </p:sp>
      <p:cxnSp>
        <p:nvCxnSpPr>
          <p:cNvPr id="10296" name="AutoShape 57"/>
          <p:cNvCxnSpPr>
            <a:cxnSpLocks noChangeShapeType="1"/>
          </p:cNvCxnSpPr>
          <p:nvPr/>
        </p:nvCxnSpPr>
        <p:spPr bwMode="auto">
          <a:xfrm flipH="1">
            <a:off x="6965950" y="3490913"/>
            <a:ext cx="1635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97" name="AutoShape 58"/>
          <p:cNvCxnSpPr>
            <a:cxnSpLocks noChangeShapeType="1"/>
          </p:cNvCxnSpPr>
          <p:nvPr/>
        </p:nvCxnSpPr>
        <p:spPr bwMode="auto">
          <a:xfrm flipH="1">
            <a:off x="6689725" y="2689225"/>
            <a:ext cx="925513" cy="5000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298" name="AutoShape 59"/>
          <p:cNvCxnSpPr>
            <a:cxnSpLocks noChangeShapeType="1"/>
          </p:cNvCxnSpPr>
          <p:nvPr/>
        </p:nvCxnSpPr>
        <p:spPr bwMode="auto">
          <a:xfrm>
            <a:off x="7615238" y="2689225"/>
            <a:ext cx="13303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299" name="Text Box 60"/>
          <p:cNvSpPr txBox="1">
            <a:spLocks noChangeArrowheads="1"/>
          </p:cNvSpPr>
          <p:nvPr/>
        </p:nvSpPr>
        <p:spPr bwMode="auto">
          <a:xfrm>
            <a:off x="7653338" y="2443163"/>
            <a:ext cx="123983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Bride   Iso F DN 320 mm</a:t>
            </a:r>
            <a:endParaRPr lang="fr-FR"/>
          </a:p>
        </p:txBody>
      </p:sp>
      <p:cxnSp>
        <p:nvCxnSpPr>
          <p:cNvPr id="10300" name="AutoShape 61"/>
          <p:cNvCxnSpPr>
            <a:cxnSpLocks noChangeShapeType="1"/>
          </p:cNvCxnSpPr>
          <p:nvPr/>
        </p:nvCxnSpPr>
        <p:spPr bwMode="auto">
          <a:xfrm flipH="1">
            <a:off x="7677150" y="4291013"/>
            <a:ext cx="292100" cy="2873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01" name="AutoShape 62"/>
          <p:cNvCxnSpPr>
            <a:cxnSpLocks noChangeShapeType="1"/>
          </p:cNvCxnSpPr>
          <p:nvPr/>
        </p:nvCxnSpPr>
        <p:spPr bwMode="auto">
          <a:xfrm>
            <a:off x="7969250" y="4291013"/>
            <a:ext cx="631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302" name="Text Box 63"/>
          <p:cNvSpPr txBox="1">
            <a:spLocks noChangeArrowheads="1"/>
          </p:cNvSpPr>
          <p:nvPr/>
        </p:nvSpPr>
        <p:spPr bwMode="auto">
          <a:xfrm>
            <a:off x="7908925" y="4064000"/>
            <a:ext cx="984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Ø 150 mm</a:t>
            </a:r>
            <a:endParaRPr lang="fr-FR"/>
          </a:p>
        </p:txBody>
      </p:sp>
      <p:sp>
        <p:nvSpPr>
          <p:cNvPr id="10303" name="Text Box 64"/>
          <p:cNvSpPr txBox="1">
            <a:spLocks noChangeArrowheads="1"/>
          </p:cNvSpPr>
          <p:nvPr/>
        </p:nvSpPr>
        <p:spPr bwMode="auto">
          <a:xfrm>
            <a:off x="6142038" y="115888"/>
            <a:ext cx="20304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 b="1">
                <a:latin typeface="Times New Roman" pitchFamily="18" charset="0"/>
              </a:rPr>
              <a:t>Central axis of the cryostat</a:t>
            </a:r>
            <a:endParaRPr lang="fr-FR"/>
          </a:p>
        </p:txBody>
      </p:sp>
      <p:cxnSp>
        <p:nvCxnSpPr>
          <p:cNvPr id="10304" name="AutoShape 65"/>
          <p:cNvCxnSpPr>
            <a:cxnSpLocks noChangeShapeType="1"/>
          </p:cNvCxnSpPr>
          <p:nvPr/>
        </p:nvCxnSpPr>
        <p:spPr bwMode="auto">
          <a:xfrm flipV="1">
            <a:off x="6100763" y="3062288"/>
            <a:ext cx="0" cy="1574800"/>
          </a:xfrm>
          <a:prstGeom prst="straightConnector1">
            <a:avLst/>
          </a:prstGeom>
          <a:noFill/>
          <a:ln w="19050">
            <a:solidFill>
              <a:srgbClr val="E36C0A"/>
            </a:solidFill>
            <a:prstDash val="dash"/>
            <a:round/>
            <a:headEnd/>
            <a:tailEnd/>
          </a:ln>
        </p:spPr>
      </p:cxnSp>
      <p:cxnSp>
        <p:nvCxnSpPr>
          <p:cNvPr id="10305" name="AutoShape 66"/>
          <p:cNvCxnSpPr>
            <a:cxnSpLocks noChangeShapeType="1"/>
          </p:cNvCxnSpPr>
          <p:nvPr/>
        </p:nvCxnSpPr>
        <p:spPr bwMode="auto">
          <a:xfrm flipH="1" flipV="1">
            <a:off x="6213475" y="4899025"/>
            <a:ext cx="244475" cy="538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306" name="Text Box 67"/>
          <p:cNvSpPr txBox="1">
            <a:spLocks noChangeArrowheads="1"/>
          </p:cNvSpPr>
          <p:nvPr/>
        </p:nvSpPr>
        <p:spPr bwMode="auto">
          <a:xfrm>
            <a:off x="6383338" y="5229225"/>
            <a:ext cx="1284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>
                <a:latin typeface="Times New Roman" pitchFamily="18" charset="0"/>
              </a:rPr>
              <a:t>Target Ø 70 mm</a:t>
            </a:r>
            <a:endParaRPr lang="fr-FR"/>
          </a:p>
        </p:txBody>
      </p:sp>
      <p:cxnSp>
        <p:nvCxnSpPr>
          <p:cNvPr id="10307" name="AutoShape 68"/>
          <p:cNvCxnSpPr>
            <a:cxnSpLocks noChangeShapeType="1"/>
          </p:cNvCxnSpPr>
          <p:nvPr/>
        </p:nvCxnSpPr>
        <p:spPr bwMode="auto">
          <a:xfrm>
            <a:off x="6457950" y="5437188"/>
            <a:ext cx="831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308" name="AutoShape 69"/>
          <p:cNvSpPr>
            <a:spLocks noChangeArrowheads="1"/>
          </p:cNvSpPr>
          <p:nvPr/>
        </p:nvSpPr>
        <p:spPr bwMode="auto">
          <a:xfrm>
            <a:off x="6143625" y="4705350"/>
            <a:ext cx="165100" cy="2047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Rectangle 70"/>
          <p:cNvSpPr>
            <a:spLocks noChangeArrowheads="1"/>
          </p:cNvSpPr>
          <p:nvPr/>
        </p:nvSpPr>
        <p:spPr bwMode="auto">
          <a:xfrm>
            <a:off x="6059488" y="4643438"/>
            <a:ext cx="84137" cy="323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10" name="Picture 71" descr="P040809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052513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" name="Line 72"/>
          <p:cNvSpPr>
            <a:spLocks noChangeShapeType="1"/>
          </p:cNvSpPr>
          <p:nvPr/>
        </p:nvSpPr>
        <p:spPr bwMode="auto">
          <a:xfrm>
            <a:off x="4067175" y="4797425"/>
            <a:ext cx="13684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12" name="Text Box 73"/>
          <p:cNvSpPr txBox="1">
            <a:spLocks noChangeArrowheads="1"/>
          </p:cNvSpPr>
          <p:nvPr/>
        </p:nvSpPr>
        <p:spPr bwMode="auto">
          <a:xfrm>
            <a:off x="3729038" y="4487863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8596" y="1285860"/>
            <a:ext cx="8526462" cy="4495800"/>
            <a:chOff x="341" y="480"/>
            <a:chExt cx="5371" cy="2832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41" y="480"/>
              <a:ext cx="5371" cy="2832"/>
              <a:chOff x="303" y="672"/>
              <a:chExt cx="5371" cy="2832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901" r="6432"/>
              <a:stretch>
                <a:fillRect/>
              </a:stretch>
            </p:blipFill>
            <p:spPr bwMode="auto">
              <a:xfrm>
                <a:off x="303" y="672"/>
                <a:ext cx="5371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321" t="4483"/>
              <a:stretch>
                <a:fillRect/>
              </a:stretch>
            </p:blipFill>
            <p:spPr bwMode="auto">
              <a:xfrm>
                <a:off x="312" y="2222"/>
                <a:ext cx="4344" cy="1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400" y="302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928" y="254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408" y="230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888" y="230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368" y="230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896" y="182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376" y="1344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60425" y="188896"/>
            <a:ext cx="7251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First spectroscopy of </a:t>
            </a:r>
            <a:r>
              <a:rPr lang="en-US" sz="2800" baseline="30000" dirty="0"/>
              <a:t>64</a:t>
            </a:r>
            <a:r>
              <a:rPr lang="en-US" sz="2800" dirty="0"/>
              <a:t>Cr and </a:t>
            </a:r>
          </a:p>
          <a:p>
            <a:pPr algn="ctr"/>
            <a:r>
              <a:rPr lang="en-US" sz="2800" dirty="0"/>
              <a:t>the collectivity of neutron-rich nuclei at N~40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488" y="3714752"/>
            <a:ext cx="428628" cy="2000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714612" y="578645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N=40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7358082" y="377404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Z=28</a:t>
            </a:r>
            <a:endParaRPr lang="fr-FR" dirty="0"/>
          </a:p>
        </p:txBody>
      </p:sp>
      <p:pic>
        <p:nvPicPr>
          <p:cNvPr id="19" name="Picture 7" descr="Systematics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043" y="4286256"/>
            <a:ext cx="33686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143636" y="6510361"/>
            <a:ext cx="3094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 dirty="0"/>
              <a:t>P. </a:t>
            </a:r>
            <a:r>
              <a:rPr lang="fr-FR" sz="1200" i="1" dirty="0" err="1"/>
              <a:t>Adrich</a:t>
            </a:r>
            <a:r>
              <a:rPr lang="fr-FR" sz="1200" i="1" dirty="0"/>
              <a:t>, Phys. </a:t>
            </a:r>
            <a:r>
              <a:rPr lang="fr-FR" sz="1200" i="1" dirty="0" err="1"/>
              <a:t>Rev</a:t>
            </a:r>
            <a:r>
              <a:rPr lang="fr-FR" sz="1200" i="1" dirty="0"/>
              <a:t>. C </a:t>
            </a:r>
            <a:r>
              <a:rPr lang="fr-FR" sz="1200" b="1" i="1" dirty="0"/>
              <a:t>77</a:t>
            </a:r>
            <a:r>
              <a:rPr lang="fr-FR" sz="1200" i="1" dirty="0"/>
              <a:t>, 054306 (2008).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071802" y="4000504"/>
            <a:ext cx="4572032" cy="785818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3000365" y="4786321"/>
            <a:ext cx="4572032" cy="785818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000366" y="5500702"/>
            <a:ext cx="4429155" cy="2857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29520" y="55721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55563" y="19050"/>
            <a:ext cx="677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Enhanced collectivity in neutron-rich N</a:t>
            </a:r>
            <a:r>
              <a:rPr lang="fr-FR" sz="2400">
                <a:cs typeface="Arial" charset="0"/>
              </a:rPr>
              <a:t>~</a:t>
            </a:r>
            <a:r>
              <a:rPr lang="fr-FR" sz="2400"/>
              <a:t>40 nuclei</a:t>
            </a:r>
          </a:p>
        </p:txBody>
      </p: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5548313" y="1531938"/>
            <a:ext cx="3135312" cy="3552825"/>
            <a:chOff x="5324475" y="1531938"/>
            <a:chExt cx="3135313" cy="3552825"/>
          </a:xfrm>
        </p:grpSpPr>
        <p:pic>
          <p:nvPicPr>
            <p:cNvPr id="3082" name="Picture 4" descr="Crinelasti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24475" y="1531938"/>
              <a:ext cx="3135313" cy="355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Oval 6"/>
            <p:cNvSpPr>
              <a:spLocks noChangeArrowheads="1"/>
            </p:cNvSpPr>
            <p:nvPr/>
          </p:nvSpPr>
          <p:spPr bwMode="auto">
            <a:xfrm>
              <a:off x="7996238" y="2203450"/>
              <a:ext cx="288925" cy="9366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6" name="Picture 7" descr="Systematics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1603375"/>
            <a:ext cx="336867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42875" y="4572000"/>
            <a:ext cx="5141913" cy="1846263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New “island of inversion”</a:t>
            </a:r>
            <a:r>
              <a:rPr lang="en-US" b="1"/>
              <a:t> in </a:t>
            </a:r>
            <a:r>
              <a:rPr lang="en-US" b="1" baseline="30000"/>
              <a:t>62</a:t>
            </a:r>
            <a:r>
              <a:rPr lang="en-US" b="1"/>
              <a:t>Ti ?</a:t>
            </a:r>
            <a:r>
              <a:rPr lang="en-US"/>
              <a:t> </a:t>
            </a:r>
          </a:p>
          <a:p>
            <a:r>
              <a:rPr lang="en-US" sz="1200" i="1"/>
              <a:t>O. Tarasov et al., Phys. Rev. Lett. </a:t>
            </a:r>
            <a:r>
              <a:rPr lang="en-US" sz="1200" b="1" i="1"/>
              <a:t>102</a:t>
            </a:r>
            <a:r>
              <a:rPr lang="en-US" sz="1200" i="1"/>
              <a:t>, 064319 (2008).</a:t>
            </a:r>
          </a:p>
          <a:p>
            <a:r>
              <a:rPr lang="en-US" b="1">
                <a:solidFill>
                  <a:srgbClr val="FF0000"/>
                </a:solidFill>
              </a:rPr>
              <a:t>not supported by HFB Gogny calculations</a:t>
            </a:r>
            <a:r>
              <a:rPr lang="en-US"/>
              <a:t> </a:t>
            </a:r>
          </a:p>
          <a:p>
            <a:r>
              <a:rPr lang="en-US" sz="1200" i="1"/>
              <a:t>L. Gaudefroy et al., Phys. Rev. C </a:t>
            </a:r>
            <a:r>
              <a:rPr lang="en-US" sz="1200" b="1" i="1"/>
              <a:t>80</a:t>
            </a:r>
            <a:r>
              <a:rPr lang="en-US" sz="1200" i="1"/>
              <a:t>, 064313 (2009).</a:t>
            </a:r>
          </a:p>
          <a:p>
            <a:r>
              <a:rPr lang="en-US" b="1">
                <a:solidFill>
                  <a:schemeClr val="accent2"/>
                </a:solidFill>
              </a:rPr>
              <a:t>established in Fe isotopes (lifetimes </a:t>
            </a:r>
            <a:r>
              <a:rPr lang="en-US" b="1" baseline="30000">
                <a:solidFill>
                  <a:schemeClr val="accent2"/>
                </a:solidFill>
              </a:rPr>
              <a:t>62,64</a:t>
            </a:r>
            <a:r>
              <a:rPr lang="en-US" b="1">
                <a:solidFill>
                  <a:schemeClr val="accent2"/>
                </a:solidFill>
              </a:rPr>
              <a:t>Fe) </a:t>
            </a:r>
          </a:p>
          <a:p>
            <a:r>
              <a:rPr lang="fr-FR" sz="1200" i="1"/>
              <a:t>J. Ljungvall et al., submitted for publication (2010).</a:t>
            </a:r>
            <a:endParaRPr lang="en-US" sz="1200" b="1">
              <a:solidFill>
                <a:schemeClr val="accent2"/>
              </a:solidFill>
            </a:endParaRPr>
          </a:p>
          <a:p>
            <a:endParaRPr lang="en-US" sz="1200" i="1"/>
          </a:p>
          <a:p>
            <a:endParaRPr lang="en-US" sz="1200" i="1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1166813" y="3786188"/>
            <a:ext cx="3094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 dirty="0"/>
              <a:t>P. </a:t>
            </a:r>
            <a:r>
              <a:rPr lang="fr-FR" sz="1200" i="1" dirty="0" err="1"/>
              <a:t>Adrich</a:t>
            </a:r>
            <a:r>
              <a:rPr lang="fr-FR" sz="1200" i="1" dirty="0"/>
              <a:t>, Phys. </a:t>
            </a:r>
            <a:r>
              <a:rPr lang="fr-FR" sz="1200" i="1" dirty="0" err="1"/>
              <a:t>Rev</a:t>
            </a:r>
            <a:r>
              <a:rPr lang="fr-FR" sz="1200" i="1" dirty="0"/>
              <a:t>. C </a:t>
            </a:r>
            <a:r>
              <a:rPr lang="fr-FR" sz="1200" b="1" i="1" dirty="0"/>
              <a:t>77</a:t>
            </a:r>
            <a:r>
              <a:rPr lang="fr-FR" sz="1200" i="1" dirty="0"/>
              <a:t>, 054306 (2008).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429250" y="5297488"/>
            <a:ext cx="354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/>
              <a:t>N. Aoi et al., Phys. Rev. Lett. </a:t>
            </a:r>
            <a:r>
              <a:rPr lang="fr-FR" sz="1200" b="1" i="1"/>
              <a:t>102</a:t>
            </a:r>
            <a:r>
              <a:rPr lang="fr-FR" sz="1200" i="1"/>
              <a:t>, 012502 (2009).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5503863" y="831850"/>
            <a:ext cx="3224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accent2"/>
                </a:solidFill>
              </a:rPr>
              <a:t>Excitation energy of </a:t>
            </a:r>
            <a:r>
              <a:rPr lang="fr-FR" sz="1600" baseline="30000">
                <a:solidFill>
                  <a:schemeClr val="accent2"/>
                </a:solidFill>
              </a:rPr>
              <a:t>64</a:t>
            </a:r>
            <a:r>
              <a:rPr lang="fr-FR" sz="1600">
                <a:solidFill>
                  <a:schemeClr val="accent2"/>
                </a:solidFill>
              </a:rPr>
              <a:t>Cr(2</a:t>
            </a:r>
            <a:r>
              <a:rPr lang="fr-FR" sz="1600" baseline="30000">
                <a:solidFill>
                  <a:schemeClr val="accent2"/>
                </a:solidFill>
              </a:rPr>
              <a:t>+</a:t>
            </a:r>
            <a:r>
              <a:rPr lang="fr-FR" sz="1600">
                <a:solidFill>
                  <a:schemeClr val="accent2"/>
                </a:solidFill>
              </a:rPr>
              <a:t>) very </a:t>
            </a:r>
          </a:p>
          <a:p>
            <a:r>
              <a:rPr lang="fr-FR" sz="1600">
                <a:solidFill>
                  <a:schemeClr val="accent2"/>
                </a:solidFill>
              </a:rPr>
              <a:t>sensitive to </a:t>
            </a:r>
            <a:r>
              <a:rPr lang="fr-FR" sz="1600" i="1">
                <a:solidFill>
                  <a:schemeClr val="accent2"/>
                </a:solidFill>
              </a:rPr>
              <a:t>fpgd</a:t>
            </a:r>
            <a:r>
              <a:rPr lang="fr-FR" sz="1600">
                <a:solidFill>
                  <a:schemeClr val="accent2"/>
                </a:solidFill>
              </a:rPr>
              <a:t> shell structure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747713" y="1143000"/>
            <a:ext cx="3932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chemeClr val="accent2"/>
                </a:solidFill>
              </a:rPr>
              <a:t>Evidence for onset of collectivity at N=40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5563" y="44450"/>
            <a:ext cx="543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Objectives of the proposed experiment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14413" y="785813"/>
            <a:ext cx="7129462" cy="1477962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Determine the </a:t>
            </a:r>
            <a:r>
              <a:rPr lang="en-US" dirty="0">
                <a:solidFill>
                  <a:srgbClr val="FF0000"/>
                </a:solidFill>
              </a:rPr>
              <a:t>excitation energy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first excited 2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state in </a:t>
            </a:r>
            <a:r>
              <a:rPr lang="en-US" baseline="30000" dirty="0">
                <a:solidFill>
                  <a:srgbClr val="FF0000"/>
                </a:solidFill>
              </a:rPr>
              <a:t>64</a:t>
            </a:r>
            <a:r>
              <a:rPr lang="en-US" dirty="0">
                <a:solidFill>
                  <a:srgbClr val="FF0000"/>
                </a:solidFill>
              </a:rPr>
              <a:t>Cr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via </a:t>
            </a:r>
            <a:r>
              <a:rPr lang="en-US" baseline="30000" dirty="0"/>
              <a:t>65</a:t>
            </a:r>
            <a:r>
              <a:rPr lang="en-US" dirty="0"/>
              <a:t>Mn(p,2p)</a:t>
            </a:r>
            <a:r>
              <a:rPr lang="en-US" baseline="30000" dirty="0">
                <a:solidFill>
                  <a:srgbClr val="FF0000"/>
                </a:solidFill>
              </a:rPr>
              <a:t>64</a:t>
            </a:r>
            <a:r>
              <a:rPr lang="en-US" dirty="0">
                <a:solidFill>
                  <a:srgbClr val="FF0000"/>
                </a:solidFill>
              </a:rPr>
              <a:t>Cr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Evolution of </a:t>
            </a:r>
            <a:r>
              <a:rPr lang="en-US" dirty="0">
                <a:solidFill>
                  <a:srgbClr val="FF0000"/>
                </a:solidFill>
              </a:rPr>
              <a:t>mass deformation (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in Fe isotopes</a:t>
            </a:r>
          </a:p>
          <a:p>
            <a:r>
              <a:rPr lang="en-US" dirty="0"/>
              <a:t>    via </a:t>
            </a:r>
            <a:r>
              <a:rPr lang="en-US" baseline="30000" dirty="0" smtClean="0"/>
              <a:t>66,</a:t>
            </a:r>
            <a:r>
              <a:rPr lang="en-US" baseline="30000" dirty="0" smtClean="0">
                <a:solidFill>
                  <a:srgbClr val="FF0000"/>
                </a:solidFill>
              </a:rPr>
              <a:t>68</a:t>
            </a:r>
            <a:r>
              <a:rPr lang="en-US" dirty="0" smtClean="0">
                <a:solidFill>
                  <a:srgbClr val="FF0000"/>
                </a:solidFill>
              </a:rPr>
              <a:t>Fe</a:t>
            </a:r>
            <a:r>
              <a:rPr lang="en-US" dirty="0" smtClean="0"/>
              <a:t>(</a:t>
            </a:r>
            <a:r>
              <a:rPr lang="en-US" dirty="0" err="1" smtClean="0"/>
              <a:t>p,p</a:t>
            </a:r>
            <a:r>
              <a:rPr lang="en-US" dirty="0"/>
              <a:t>’)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00875" y="2714625"/>
            <a:ext cx="785813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786563" y="4500563"/>
            <a:ext cx="92868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4714875" y="2357438"/>
            <a:ext cx="3571875" cy="4429125"/>
            <a:chOff x="642910" y="2357430"/>
            <a:chExt cx="3571900" cy="4429156"/>
          </a:xfrm>
        </p:grpSpPr>
        <p:pic>
          <p:nvPicPr>
            <p:cNvPr id="410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4216" y="2357430"/>
              <a:ext cx="3144842" cy="4170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642910" y="6509587"/>
              <a:ext cx="35719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</a:rPr>
                <a:t>J. Ljungvall et al., submitted for publication (2010).</a:t>
              </a:r>
              <a:endParaRPr lang="en-US" sz="1200" b="1">
                <a:solidFill>
                  <a:srgbClr val="333399"/>
                </a:solidFill>
              </a:endParaRPr>
            </a:p>
          </p:txBody>
        </p:sp>
        <p:sp>
          <p:nvSpPr>
            <p:cNvPr id="4111" name="TextBox 12"/>
            <p:cNvSpPr txBox="1">
              <a:spLocks noChangeArrowheads="1"/>
            </p:cNvSpPr>
            <p:nvPr/>
          </p:nvSpPr>
          <p:spPr bwMode="auto">
            <a:xfrm>
              <a:off x="1837378" y="2488164"/>
              <a:ext cx="1377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Fe isotopes</a:t>
              </a:r>
              <a:endParaRPr lang="fr-FR"/>
            </a:p>
          </p:txBody>
        </p:sp>
        <p:sp>
          <p:nvSpPr>
            <p:cNvPr id="4112" name="Oval 6"/>
            <p:cNvSpPr>
              <a:spLocks noChangeArrowheads="1"/>
            </p:cNvSpPr>
            <p:nvPr/>
          </p:nvSpPr>
          <p:spPr bwMode="auto">
            <a:xfrm>
              <a:off x="3000364" y="4429132"/>
              <a:ext cx="288925" cy="16510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" name="Group 19"/>
          <p:cNvGrpSpPr>
            <a:grpSpLocks/>
          </p:cNvGrpSpPr>
          <p:nvPr/>
        </p:nvGrpSpPr>
        <p:grpSpPr bwMode="auto">
          <a:xfrm>
            <a:off x="671513" y="2571750"/>
            <a:ext cx="3543300" cy="4213225"/>
            <a:chOff x="4786314" y="2571744"/>
            <a:chExt cx="3543300" cy="4213661"/>
          </a:xfrm>
        </p:grpSpPr>
        <p:grpSp>
          <p:nvGrpSpPr>
            <p:cNvPr id="4104" name="Group 5"/>
            <p:cNvGrpSpPr>
              <a:grpSpLocks/>
            </p:cNvGrpSpPr>
            <p:nvPr/>
          </p:nvGrpSpPr>
          <p:grpSpPr bwMode="auto">
            <a:xfrm>
              <a:off x="4794273" y="2571744"/>
              <a:ext cx="3135313" cy="3552825"/>
              <a:chOff x="5324475" y="1531938"/>
              <a:chExt cx="3135313" cy="3552825"/>
            </a:xfrm>
          </p:grpSpPr>
          <p:pic>
            <p:nvPicPr>
              <p:cNvPr id="4107" name="Picture 4" descr="Crinelasti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24475" y="1531938"/>
                <a:ext cx="3135313" cy="355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8" name="Oval 6"/>
              <p:cNvSpPr>
                <a:spLocks noChangeArrowheads="1"/>
              </p:cNvSpPr>
              <p:nvPr/>
            </p:nvSpPr>
            <p:spPr bwMode="auto">
              <a:xfrm>
                <a:off x="7996238" y="2203450"/>
                <a:ext cx="288925" cy="936625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5" name="Text Box 11"/>
            <p:cNvSpPr txBox="1">
              <a:spLocks noChangeArrowheads="1"/>
            </p:cNvSpPr>
            <p:nvPr/>
          </p:nvSpPr>
          <p:spPr bwMode="auto">
            <a:xfrm>
              <a:off x="4786314" y="6510768"/>
              <a:ext cx="3543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i="1"/>
                <a:t>N. Aoi et al., Phys. Rev. Lett. </a:t>
              </a:r>
              <a:r>
                <a:rPr lang="fr-FR" sz="1200" b="1" i="1"/>
                <a:t>102</a:t>
              </a:r>
              <a:r>
                <a:rPr lang="fr-FR" sz="1200" i="1"/>
                <a:t>, 012502 (2009).</a:t>
              </a:r>
            </a:p>
          </p:txBody>
        </p:sp>
        <p:sp>
          <p:nvSpPr>
            <p:cNvPr id="4106" name="TextBox 22"/>
            <p:cNvSpPr txBox="1">
              <a:spLocks noChangeArrowheads="1"/>
            </p:cNvSpPr>
            <p:nvPr/>
          </p:nvSpPr>
          <p:spPr bwMode="auto">
            <a:xfrm>
              <a:off x="5863554" y="2643182"/>
              <a:ext cx="1351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Cr isotopes</a:t>
              </a: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5563" y="44450"/>
            <a:ext cx="293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Experimental details</a:t>
            </a:r>
          </a:p>
        </p:txBody>
      </p:sp>
      <p:pic>
        <p:nvPicPr>
          <p:cNvPr id="5123" name="Picture 4" descr="setup"/>
          <p:cNvPicPr>
            <a:picLocks noChangeAspect="1" noChangeArrowheads="1"/>
          </p:cNvPicPr>
          <p:nvPr/>
        </p:nvPicPr>
        <p:blipFill>
          <a:blip r:embed="rId2" cstate="print"/>
          <a:srcRect t="34267" b="16370"/>
          <a:stretch>
            <a:fillRect/>
          </a:stretch>
        </p:blipFill>
        <p:spPr bwMode="auto">
          <a:xfrm>
            <a:off x="577850" y="1211263"/>
            <a:ext cx="7739063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855788" y="4071938"/>
            <a:ext cx="51450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/>
              <a:t>Rates:</a:t>
            </a:r>
          </a:p>
          <a:p>
            <a:r>
              <a:rPr lang="fr-FR"/>
              <a:t>10</a:t>
            </a:r>
            <a:r>
              <a:rPr lang="fr-FR" baseline="30000"/>
              <a:t>10</a:t>
            </a:r>
            <a:r>
              <a:rPr lang="fr-FR"/>
              <a:t> pps </a:t>
            </a:r>
            <a:r>
              <a:rPr lang="fr-FR" baseline="30000"/>
              <a:t>86</a:t>
            </a:r>
            <a:r>
              <a:rPr lang="fr-FR"/>
              <a:t>Kr primary beam @ 600 MeV/nucleon</a:t>
            </a:r>
          </a:p>
          <a:p>
            <a:r>
              <a:rPr lang="fr-FR"/>
              <a:t>2.6 g.cm</a:t>
            </a:r>
            <a:r>
              <a:rPr lang="fr-FR" baseline="30000"/>
              <a:t>-2</a:t>
            </a:r>
            <a:r>
              <a:rPr lang="fr-FR"/>
              <a:t> </a:t>
            </a:r>
            <a:r>
              <a:rPr lang="fr-FR" baseline="30000"/>
              <a:t>9</a:t>
            </a:r>
            <a:r>
              <a:rPr lang="fr-FR"/>
              <a:t>Be production target</a:t>
            </a:r>
          </a:p>
          <a:p>
            <a:endParaRPr lang="fr-FR"/>
          </a:p>
          <a:p>
            <a:r>
              <a:rPr lang="fr-FR" b="1"/>
              <a:t>Total rates</a:t>
            </a:r>
            <a:r>
              <a:rPr lang="fr-FR"/>
              <a:t> from MOCADI simulations: </a:t>
            </a:r>
          </a:p>
          <a:p>
            <a:r>
              <a:rPr lang="fr-FR"/>
              <a:t>4 kHz in S2, 200 Hz in S4</a:t>
            </a:r>
          </a:p>
          <a:p>
            <a:endParaRPr lang="fr-FR"/>
          </a:p>
          <a:p>
            <a:r>
              <a:rPr lang="fr-FR" b="1"/>
              <a:t>12 pps of </a:t>
            </a:r>
            <a:r>
              <a:rPr lang="fr-FR" b="1" baseline="30000"/>
              <a:t>65</a:t>
            </a:r>
            <a:r>
              <a:rPr lang="fr-FR" b="1"/>
              <a:t>Mn</a:t>
            </a:r>
            <a:r>
              <a:rPr lang="fr-FR"/>
              <a:t>, </a:t>
            </a:r>
            <a:r>
              <a:rPr lang="fr-FR" baseline="30000"/>
              <a:t>64</a:t>
            </a:r>
            <a:r>
              <a:rPr lang="fr-FR"/>
              <a:t>Mn: 43 pps, </a:t>
            </a:r>
            <a:r>
              <a:rPr lang="fr-FR" baseline="30000"/>
              <a:t>63</a:t>
            </a:r>
            <a:r>
              <a:rPr lang="fr-FR"/>
              <a:t>Mn: 24 pps</a:t>
            </a:r>
          </a:p>
          <a:p>
            <a:r>
              <a:rPr lang="fr-FR" b="1"/>
              <a:t>  5 pps of </a:t>
            </a:r>
            <a:r>
              <a:rPr lang="fr-FR" b="1" baseline="30000"/>
              <a:t>68</a:t>
            </a:r>
            <a:r>
              <a:rPr lang="fr-FR" b="1"/>
              <a:t>Fe</a:t>
            </a:r>
            <a:r>
              <a:rPr lang="fr-FR"/>
              <a:t>,  </a:t>
            </a:r>
            <a:r>
              <a:rPr lang="fr-FR" baseline="30000"/>
              <a:t>67</a:t>
            </a:r>
            <a:r>
              <a:rPr lang="fr-FR"/>
              <a:t>Fe:  22 pps, </a:t>
            </a:r>
            <a:r>
              <a:rPr lang="fr-FR" b="1" baseline="30000"/>
              <a:t>66</a:t>
            </a:r>
            <a:r>
              <a:rPr lang="fr-FR" b="1"/>
              <a:t>Fe: 27 pps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925" y="44450"/>
            <a:ext cx="2779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Prespec LH</a:t>
            </a:r>
            <a:r>
              <a:rPr lang="fr-FR" sz="2400" baseline="-25000"/>
              <a:t>2</a:t>
            </a:r>
            <a:r>
              <a:rPr lang="fr-FR" sz="2400"/>
              <a:t> target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7188" y="4857750"/>
            <a:ext cx="4760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Test experiment</a:t>
            </a:r>
            <a:r>
              <a:rPr lang="en-US"/>
              <a:t> (S378) </a:t>
            </a:r>
          </a:p>
          <a:p>
            <a:pPr>
              <a:buFont typeface="Wingdings" pitchFamily="2" charset="2"/>
              <a:buChar char="Ø"/>
            </a:pPr>
            <a:r>
              <a:rPr lang="en-US" baseline="30000"/>
              <a:t> 56</a:t>
            </a:r>
            <a:r>
              <a:rPr lang="en-US"/>
              <a:t>Fe beam (or similar) at 350 MeV/nucleon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20 UTs of parasitic beam time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to be scheduled : end 2010 – early 2011</a:t>
            </a:r>
          </a:p>
        </p:txBody>
      </p:sp>
      <p:pic>
        <p:nvPicPr>
          <p:cNvPr id="6148" name="Picture 4" descr="CryoTar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7700" y="812800"/>
            <a:ext cx="2947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0038" y="1085850"/>
            <a:ext cx="53228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New H</a:t>
            </a:r>
            <a:r>
              <a:rPr lang="en-GB" b="1" baseline="-25000"/>
              <a:t>2</a:t>
            </a:r>
            <a:r>
              <a:rPr lang="en-GB" b="1"/>
              <a:t> target</a:t>
            </a:r>
            <a:r>
              <a:rPr lang="en-GB"/>
              <a:t> developed at Saclay for </a:t>
            </a:r>
            <a:r>
              <a:rPr lang="en-GB" b="1"/>
              <a:t>PRESPEC</a:t>
            </a:r>
          </a:p>
          <a:p>
            <a:pPr>
              <a:buFontTx/>
              <a:buChar char="-"/>
            </a:pPr>
            <a:r>
              <a:rPr lang="en-GB"/>
              <a:t> several centimetres long (60 mm = 3. 10</a:t>
            </a:r>
            <a:r>
              <a:rPr lang="en-GB" baseline="30000"/>
              <a:t>23</a:t>
            </a:r>
            <a:r>
              <a:rPr lang="en-GB"/>
              <a:t> cm</a:t>
            </a:r>
            <a:r>
              <a:rPr lang="en-GB" baseline="30000"/>
              <a:t>-2</a:t>
            </a:r>
            <a:r>
              <a:rPr lang="en-GB"/>
              <a:t>)</a:t>
            </a:r>
          </a:p>
          <a:p>
            <a:pPr>
              <a:buFontTx/>
              <a:buChar char="-"/>
            </a:pPr>
            <a:r>
              <a:rPr lang="en-GB"/>
              <a:t> no background from Carbon </a:t>
            </a:r>
          </a:p>
          <a:p>
            <a:pPr>
              <a:buFontTx/>
              <a:buChar char="-"/>
            </a:pPr>
            <a:r>
              <a:rPr lang="en-GB"/>
              <a:t> very little absorbing material around target</a:t>
            </a:r>
          </a:p>
          <a:p>
            <a:pPr>
              <a:buFontTx/>
              <a:buChar char="-"/>
            </a:pPr>
            <a:r>
              <a:rPr lang="en-GB"/>
              <a:t> dedicated to </a:t>
            </a:r>
            <a:r>
              <a:rPr lang="en-GB" i="1"/>
              <a:t>(p,p’)</a:t>
            </a:r>
            <a:r>
              <a:rPr lang="en-GB"/>
              <a:t> and “knockout” on H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27088" y="2946400"/>
            <a:ext cx="6597650" cy="1490663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LOIs submitted using the H</a:t>
            </a:r>
            <a:r>
              <a:rPr lang="en-US" baseline="-25000"/>
              <a:t>2</a:t>
            </a:r>
            <a:r>
              <a:rPr lang="en-US"/>
              <a:t> target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N=34 shell gap: spectroscopy of </a:t>
            </a:r>
            <a:r>
              <a:rPr lang="en-US" baseline="30000"/>
              <a:t>53</a:t>
            </a:r>
            <a:r>
              <a:rPr lang="en-US"/>
              <a:t>Sc </a:t>
            </a:r>
            <a:r>
              <a:rPr lang="en-US" i="1"/>
              <a:t>/ Valiente-Dobon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Onset of collectivity at N=40 : spectroscopy of </a:t>
            </a:r>
            <a:r>
              <a:rPr lang="en-US" baseline="30000"/>
              <a:t>64</a:t>
            </a:r>
            <a:r>
              <a:rPr lang="en-US"/>
              <a:t>Cr / </a:t>
            </a:r>
            <a:r>
              <a:rPr lang="en-US" i="1"/>
              <a:t>Obertelli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Origin of collectivity in Sn isotopes via </a:t>
            </a:r>
            <a:r>
              <a:rPr lang="en-US" i="1"/>
              <a:t>(p,p’) / Dombradi</a:t>
            </a:r>
          </a:p>
          <a:p>
            <a:pPr>
              <a:buFont typeface="Wingdings" pitchFamily="2" charset="2"/>
              <a:buChar char="Ø"/>
            </a:pPr>
            <a:r>
              <a:rPr lang="en-US" i="1"/>
              <a:t> </a:t>
            </a:r>
            <a:r>
              <a:rPr lang="en-US"/>
              <a:t>Shell structure of N</a:t>
            </a:r>
            <a:r>
              <a:rPr lang="en-US">
                <a:cs typeface="Arial" charset="0"/>
              </a:rPr>
              <a:t>~</a:t>
            </a:r>
            <a:r>
              <a:rPr lang="en-US"/>
              <a:t>82 neutron-rich nuclei / </a:t>
            </a:r>
            <a:r>
              <a:rPr lang="en-US" i="1"/>
              <a:t>Boutachkov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107950" y="42863"/>
            <a:ext cx="6313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Preliminary simulations for gamma detection</a:t>
            </a: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303213" y="1000125"/>
            <a:ext cx="590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Geant4 simulations </a:t>
            </a:r>
            <a:r>
              <a:rPr lang="en-US"/>
              <a:t>(E. Farnea, C. Domingo-Pardo)</a:t>
            </a:r>
            <a:endParaRPr lang="en-US" b="1"/>
          </a:p>
          <a:p>
            <a:r>
              <a:rPr lang="en-US"/>
              <a:t>AGATA demonstrator with 10 triple clusters (no doubles)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323850" y="2205038"/>
            <a:ext cx="6929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Input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500 keV gamma-ray emitted at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=0.665-0.6725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incoming secondary beam at 300 MeV/nucleon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60 mm thick H2 target (3. 10</a:t>
            </a:r>
            <a:r>
              <a:rPr lang="en-US" baseline="30000"/>
              <a:t>23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effects of varying gamma emission points are taken into account</a:t>
            </a: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3779838" y="4365625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Energy resolution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6300788" y="4365625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Efficiency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217488" y="4933950"/>
            <a:ext cx="3206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AGATA S2 </a:t>
            </a:r>
            <a:r>
              <a:rPr lang="fr-FR"/>
              <a:t>(10 triple clusters)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3965575" y="4941888"/>
            <a:ext cx="124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30-40 keV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6372225" y="4941888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8-10 %</a:t>
            </a:r>
          </a:p>
        </p:txBody>
      </p: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220663" y="5229225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RISING (Euroball clusters)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4319588" y="523716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60 keV</a:t>
            </a:r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6489700" y="5237163"/>
            <a:ext cx="58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4 %</a:t>
            </a:r>
          </a:p>
        </p:txBody>
      </p:sp>
      <p:pic>
        <p:nvPicPr>
          <p:cNvPr id="7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642938"/>
            <a:ext cx="2590800" cy="213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4925" y="4445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Beam time request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4611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Input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12 pps </a:t>
            </a:r>
            <a:r>
              <a:rPr lang="en-US" baseline="30000"/>
              <a:t>65</a:t>
            </a:r>
            <a:r>
              <a:rPr lang="en-US"/>
              <a:t>Mn / 5 pps </a:t>
            </a:r>
            <a:r>
              <a:rPr lang="en-US" baseline="30000"/>
              <a:t>68</a:t>
            </a:r>
            <a:r>
              <a:rPr lang="en-US"/>
              <a:t>Fe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5 days of secondary beam time on target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60 mm H2 target 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(p,2p)=3.5 mb /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(p,p’)=4.5 mb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AGATA: 12% photopeak efficiency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49250" y="3233738"/>
            <a:ext cx="49307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Final statistics (photopeak)</a:t>
            </a:r>
          </a:p>
          <a:p>
            <a:r>
              <a:rPr lang="fr-FR" baseline="30000"/>
              <a:t>64</a:t>
            </a:r>
            <a:r>
              <a:rPr lang="fr-FR"/>
              <a:t>Cr(2</a:t>
            </a:r>
            <a:r>
              <a:rPr lang="fr-FR" baseline="30000"/>
              <a:t>+</a:t>
            </a:r>
            <a:r>
              <a:rPr lang="fr-FR"/>
              <a:t>): 580 counts / population of 4+ possible</a:t>
            </a:r>
          </a:p>
          <a:p>
            <a:r>
              <a:rPr lang="fr-FR" baseline="30000"/>
              <a:t>68</a:t>
            </a:r>
            <a:r>
              <a:rPr lang="fr-FR"/>
              <a:t>Fe(2</a:t>
            </a:r>
            <a:r>
              <a:rPr lang="fr-FR" baseline="30000"/>
              <a:t>+</a:t>
            </a:r>
            <a:r>
              <a:rPr lang="fr-FR"/>
              <a:t>): 300 counts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4925" y="4445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bg2"/>
                </a:solidFill>
              </a:rPr>
              <a:t>Target cell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7950" y="476250"/>
            <a:ext cx="5518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/>
              <a:t>Team</a:t>
            </a:r>
          </a:p>
          <a:p>
            <a:r>
              <a:rPr lang="fr-FR"/>
              <a:t>O. Louchart (technician)</a:t>
            </a:r>
          </a:p>
          <a:p>
            <a:r>
              <a:rPr lang="fr-FR"/>
              <a:t>Ph. Chesny , J.-M. Gheller, J.-Y. Rousse (engineers)</a:t>
            </a:r>
          </a:p>
          <a:p>
            <a:r>
              <a:rPr lang="fr-FR"/>
              <a:t>W. Korten, C. Louchart (PhD), A. Obertelli</a:t>
            </a:r>
          </a:p>
        </p:txBody>
      </p:sp>
      <p:pic>
        <p:nvPicPr>
          <p:cNvPr id="9220" name="Picture 73" descr="IMG_0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43138"/>
            <a:ext cx="33845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4" descr="IMG_0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1557338"/>
            <a:ext cx="3789363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5" descr="IMG_0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403725"/>
            <a:ext cx="33845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6"/>
          <p:cNvSpPr txBox="1">
            <a:spLocks noChangeArrowheads="1"/>
          </p:cNvSpPr>
          <p:nvPr/>
        </p:nvSpPr>
        <p:spPr bwMode="auto">
          <a:xfrm>
            <a:off x="7446963" y="6242050"/>
            <a:ext cx="1517650" cy="36671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oven &amp; press</a:t>
            </a:r>
          </a:p>
        </p:txBody>
      </p:sp>
      <p:sp>
        <p:nvSpPr>
          <p:cNvPr id="9224" name="Text Box 77"/>
          <p:cNvSpPr txBox="1">
            <a:spLocks noChangeArrowheads="1"/>
          </p:cNvSpPr>
          <p:nvPr/>
        </p:nvSpPr>
        <p:spPr bwMode="auto">
          <a:xfrm>
            <a:off x="2089150" y="3960813"/>
            <a:ext cx="2132013" cy="3667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Mylar cell (250 </a:t>
            </a:r>
            <a:r>
              <a:rPr lang="fr-FR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fr-FR">
                <a:solidFill>
                  <a:schemeClr val="bg2"/>
                </a:solidFill>
              </a:rPr>
              <a:t>m)</a:t>
            </a:r>
          </a:p>
        </p:txBody>
      </p:sp>
      <p:sp>
        <p:nvSpPr>
          <p:cNvPr id="9225" name="Text Box 78"/>
          <p:cNvSpPr txBox="1">
            <a:spLocks noChangeArrowheads="1"/>
          </p:cNvSpPr>
          <p:nvPr/>
        </p:nvSpPr>
        <p:spPr bwMode="auto">
          <a:xfrm>
            <a:off x="1789113" y="6232525"/>
            <a:ext cx="2432050" cy="36671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resistance test (water)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691</Words>
  <Application>Microsoft Office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Times New Roman</vt:lpstr>
      <vt:lpstr>Modèle par défaut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aobertel</dc:creator>
  <cp:lastModifiedBy>Wolfram Korten</cp:lastModifiedBy>
  <cp:revision>94</cp:revision>
  <dcterms:created xsi:type="dcterms:W3CDTF">2010-02-18T14:36:27Z</dcterms:created>
  <dcterms:modified xsi:type="dcterms:W3CDTF">2010-05-06T05:26:04Z</dcterms:modified>
</cp:coreProperties>
</file>